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3"/>
    <p:sldId id="257" r:id="rId4"/>
    <p:sldId id="258" r:id="rId5"/>
    <p:sldId id="282" r:id="rId6"/>
    <p:sldId id="259" r:id="rId7"/>
    <p:sldId id="260" r:id="rId8"/>
    <p:sldId id="281" r:id="rId9"/>
    <p:sldId id="283" r:id="rId10"/>
    <p:sldId id="262" r:id="rId11"/>
    <p:sldId id="284" r:id="rId12"/>
    <p:sldId id="264" r:id="rId13"/>
    <p:sldId id="265" r:id="rId14"/>
    <p:sldId id="280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3" r:id="rId23"/>
    <p:sldId id="285" r:id="rId24"/>
    <p:sldId id="277" r:id="rId25"/>
    <p:sldId id="276" r:id="rId26"/>
    <p:sldId id="278" r:id="rId27"/>
    <p:sldId id="279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53" autoAdjust="0"/>
  </p:normalViewPr>
  <p:slideViewPr>
    <p:cSldViewPr>
      <p:cViewPr>
        <p:scale>
          <a:sx n="100" d="100"/>
          <a:sy n="100" d="100"/>
        </p:scale>
        <p:origin x="-516" y="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4AF3A-E1BC-42A0-8915-23C6D0D6A220}" type="datetimeFigureOut">
              <a:rPr lang="tr-TR" smtClean="0"/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93F48-1134-4DA7-A1AC-FDEAFB42EF9E}" type="slidenum">
              <a:rPr lang="tr-TR" smtClean="0"/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C107-BF34-4171-8B30-7ECF9456CBCF}" type="datetime1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F12E-10C0-421C-BF3A-2BA06C2495FC}" type="datetime1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0897-B03A-44FD-B944-432CBB381500}" type="datetime1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752-BD5F-41C1-B98F-4DCEF2B64751}" type="datetime1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8D99-506A-445E-A4C7-78CC41639944}" type="datetime1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B25C-E2E0-4281-B001-BBC76D67A617}" type="datetime1">
              <a:rPr lang="tr-TR" smtClean="0"/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 hasCustomPrompt="1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A7A0-CF6D-4154-8B02-F10869A5BFE6}" type="datetime1">
              <a:rPr lang="tr-TR" smtClean="0"/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AB31-EF37-4896-806E-652998C31084}" type="datetime1">
              <a:rPr lang="tr-TR" smtClean="0"/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5E93-0803-47E9-B086-FF5F29C5AA89}" type="datetime1">
              <a:rPr lang="tr-TR" smtClean="0"/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FCE7-B864-43D1-BB35-BD91F0486034}" type="datetime1">
              <a:rPr lang="tr-TR" smtClean="0"/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9CA9-214D-422C-ABE5-EB4AF263DF83}" type="datetime1">
              <a:rPr lang="tr-TR" smtClean="0"/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333FF-EF0C-49F8-8050-3BD9E69CDB42}" type="datetime1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/>
          <a:lstStyle/>
          <a:p>
            <a:r>
              <a:rPr lang="tr-TR" altLang="tr-TR" b="1" dirty="0"/>
              <a:t>YAĞMURLAMA SULAMA </a:t>
            </a:r>
            <a:r>
              <a:rPr lang="tr-TR" altLang="tr-TR" b="1" dirty="0" smtClean="0"/>
              <a:t>YÖNTEMİ PROJELENDİRİLMESİ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</a:rPr>
              <a:t>Prof. Dr. A. Halim ORTA</a:t>
            </a:r>
            <a:endParaRPr lang="en-US" altLang="tr-TR" b="1" dirty="0">
              <a:solidFill>
                <a:schemeClr val="tx1"/>
              </a:solidFill>
            </a:endParaRPr>
          </a:p>
          <a:p>
            <a:endParaRPr lang="tr-TR" altLang="tr-TR" dirty="0"/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88"/>
          <p:cNvGraphicFramePr>
            <a:graphicFrameLocks noGrp="1"/>
          </p:cNvGraphicFramePr>
          <p:nvPr>
            <p:ph idx="1"/>
          </p:nvPr>
        </p:nvGraphicFramePr>
        <p:xfrm>
          <a:off x="-1" y="96630"/>
          <a:ext cx="9144002" cy="6256921"/>
        </p:xfrm>
        <a:graphic>
          <a:graphicData uri="http://schemas.openxmlformats.org/drawingml/2006/table">
            <a:tbl>
              <a:tblPr/>
              <a:tblGrid>
                <a:gridCol w="3864216"/>
                <a:gridCol w="1130789"/>
                <a:gridCol w="1154943"/>
                <a:gridCol w="1014341"/>
                <a:gridCol w="999932"/>
                <a:gridCol w="979781"/>
              </a:tblGrid>
              <a:tr h="1604178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a. Başlık Teknik Özellikleri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Başlık </a:t>
                      </a:r>
                      <a:r>
                        <a:rPr kumimoji="0" lang="tr-T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Meme çapı (mm):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İşletme basıncı, </a:t>
                      </a:r>
                      <a:r>
                        <a:rPr kumimoji="0" lang="tr-T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kumimoji="0" lang="tr-TR" sz="1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(m):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Debisi, </a:t>
                      </a:r>
                      <a:r>
                        <a:rPr kumimoji="0" lang="tr-T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r>
                        <a:rPr kumimoji="0" lang="tr-TR" sz="1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 m</a:t>
                      </a:r>
                      <a:r>
                        <a:rPr kumimoji="0" lang="tr-TR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 h ):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Tertip aralıkları, S</a:t>
                      </a:r>
                      <a:r>
                        <a:rPr kumimoji="0" lang="tr-TR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x S</a:t>
                      </a:r>
                      <a:r>
                        <a:rPr kumimoji="0" lang="tr-TR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 m x m )</a:t>
                      </a:r>
                      <a:endParaRPr kumimoji="0" lang="tr-TR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Yağmurlama hızı, </a:t>
                      </a:r>
                      <a:r>
                        <a:rPr kumimoji="0" lang="tr-T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tr-TR" sz="1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( mm / h )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3,5/4,5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1,45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x12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6,71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3/4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x18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7,72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3/4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x12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6,02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x12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10,42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3/4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1,10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18x 12</a:t>
                      </a:r>
                      <a:endParaRPr lang="tr-TR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5,09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351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b. Toplam lateral durak sayısı;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tr-T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Laterallerin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kat edeceği mesafe / S</a:t>
                      </a:r>
                      <a:r>
                        <a:rPr kumimoji="0" lang="tr-TR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891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c. Günlük toplam </a:t>
                      </a:r>
                      <a:r>
                        <a:rPr kumimoji="0" lang="tr-T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lateral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durak sayısı;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( (6b) / (2) )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891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d. Her durakta sulama süresi;</a:t>
                      </a: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( (3) / Iy )</a:t>
                      </a: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891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e. Bir lateralin günlük durak sayısı;</a:t>
                      </a: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( T / (6d) )</a:t>
                      </a: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151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f. Gerekli lateral sayısı;</a:t>
                      </a: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( (6c) / (6e) )</a:t>
                      </a: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151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g. Lateralin uzunluğu; (m)</a:t>
                      </a: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( Haritadan bakılır ) </a:t>
                      </a: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891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h. Lateral üzerindeki başlık sayısı;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( ( 6g) / S2 )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151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i. Bir lateral debisi;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( (6h) x </a:t>
                      </a:r>
                      <a:r>
                        <a:rPr kumimoji="0" lang="tr-T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r>
                        <a:rPr kumimoji="0" lang="tr-TR" sz="1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), (m</a:t>
                      </a:r>
                      <a:r>
                        <a:rPr kumimoji="0" lang="tr-TR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/ h)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891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k. Sistemin toplam debisi; 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( 6f) x ( 6i ) / 3,6 ),     ( L / s )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3851920" y="1700808"/>
            <a:ext cx="1080120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972/18</a:t>
            </a:r>
            <a:endParaRPr lang="tr-TR" sz="1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139952" y="191683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tr-TR" sz="1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076056" y="1700808"/>
            <a:ext cx="1080120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972/18</a:t>
            </a:r>
            <a:endParaRPr lang="tr-TR" sz="1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292080" y="193297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tr-TR" sz="1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084168" y="1700808"/>
            <a:ext cx="1080120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972/18</a:t>
            </a:r>
            <a:endParaRPr lang="tr-TR" sz="1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372200" y="198531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tr-TR" sz="1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172400" y="1716896"/>
            <a:ext cx="1080120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972/18</a:t>
            </a:r>
            <a:endParaRPr lang="tr-TR" sz="1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8388424" y="193938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tr-TR" sz="1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128284" y="1723041"/>
            <a:ext cx="9721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337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tr-T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Iy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&gt;I olduğu için bu başlık alternatif olarak </a:t>
            </a:r>
            <a:r>
              <a:rPr lang="tr-T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gözönüne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alınmaz.</a:t>
            </a:r>
            <a:endParaRPr lang="tr-TR" sz="1400" b="1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995936" y="2272458"/>
            <a:ext cx="918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54/11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5091067" y="2276872"/>
            <a:ext cx="918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54/11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6173852" y="2276872"/>
            <a:ext cx="918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54/11</a:t>
            </a:r>
            <a:endParaRPr lang="tr-TR" sz="1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8190076" y="2256755"/>
            <a:ext cx="918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54/11</a:t>
            </a:r>
            <a:endParaRPr lang="tr-TR" sz="1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4400818" y="2492896"/>
            <a:ext cx="459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5336922" y="2492896"/>
            <a:ext cx="45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6417042" y="2492896"/>
            <a:ext cx="45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8433266" y="2501846"/>
            <a:ext cx="45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923928" y="2833191"/>
            <a:ext cx="1065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109,1/6,71</a:t>
            </a:r>
            <a:endParaRPr lang="tr-TR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5076056" y="2824446"/>
            <a:ext cx="1053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109,1/7,72</a:t>
            </a:r>
            <a:endParaRPr lang="tr-TR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6129340" y="2833191"/>
            <a:ext cx="1106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109,1/6,0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8118068" y="2780928"/>
            <a:ext cx="192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109,1/5,09</a:t>
            </a:r>
            <a:endParaRPr lang="tr-T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4211960" y="306896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5435766" y="3068960"/>
            <a:ext cx="792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6444208" y="306896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8487598" y="3049215"/>
            <a:ext cx="69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4139952" y="3337247"/>
            <a:ext cx="8499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19/16</a:t>
            </a:r>
            <a:endParaRPr lang="tr-T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8241276" y="3443516"/>
            <a:ext cx="939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Sulama süresi &gt; günlük sulama süresi uygun değil.</a:t>
            </a:r>
            <a:endParaRPr lang="tr-TR" sz="1200" b="1" dirty="0"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5234238" y="3337247"/>
            <a:ext cx="8499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19/14</a:t>
            </a:r>
            <a:endParaRPr lang="tr-T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6314358" y="3354300"/>
            <a:ext cx="849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19/18</a:t>
            </a:r>
            <a:endParaRPr lang="tr-T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4283968" y="355327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5422678" y="3538923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6466629" y="3538923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3995936" y="384130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5/1</a:t>
            </a:r>
            <a:endParaRPr lang="tr-TR" dirty="0"/>
          </a:p>
        </p:txBody>
      </p:sp>
      <p:sp>
        <p:nvSpPr>
          <p:cNvPr id="40" name="Metin kutusu 39"/>
          <p:cNvSpPr txBox="1"/>
          <p:nvPr/>
        </p:nvSpPr>
        <p:spPr>
          <a:xfrm>
            <a:off x="5148064" y="386104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5/1</a:t>
            </a:r>
            <a:endParaRPr lang="tr-TR" dirty="0"/>
          </a:p>
        </p:txBody>
      </p:sp>
      <p:sp>
        <p:nvSpPr>
          <p:cNvPr id="41" name="Metin kutusu 40"/>
          <p:cNvSpPr txBox="1"/>
          <p:nvPr/>
        </p:nvSpPr>
        <p:spPr>
          <a:xfrm>
            <a:off x="6214601" y="386205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5/1</a:t>
            </a:r>
            <a:endParaRPr lang="tr-TR" dirty="0"/>
          </a:p>
        </p:txBody>
      </p:sp>
      <p:sp>
        <p:nvSpPr>
          <p:cNvPr id="42" name="Metin kutusu 41"/>
          <p:cNvSpPr txBox="1"/>
          <p:nvPr/>
        </p:nvSpPr>
        <p:spPr>
          <a:xfrm>
            <a:off x="4211960" y="407707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5336922" y="406208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6372200" y="4060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4067944" y="44371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5220072" y="44371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6264188" y="445462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4074509" y="485928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170/12</a:t>
            </a:r>
            <a:endParaRPr lang="tr-TR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5076056" y="4849415"/>
            <a:ext cx="1029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170/18</a:t>
            </a:r>
            <a:endParaRPr lang="tr-T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6228184" y="484941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170/12</a:t>
            </a:r>
            <a:endParaRPr lang="tr-T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4211960" y="508518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6466629" y="506543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5435766" y="5085184"/>
            <a:ext cx="504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3707904" y="5373216"/>
            <a:ext cx="1482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15x1,45</a:t>
            </a:r>
            <a:endParaRPr lang="tr-TR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5148064" y="537321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10x2,50</a:t>
            </a:r>
            <a:endParaRPr lang="tr-T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6156176" y="5353471"/>
            <a:ext cx="993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15x1,30</a:t>
            </a:r>
            <a:endParaRPr lang="tr-TR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4067944" y="5589240"/>
            <a:ext cx="774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21,75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5292080" y="5589240"/>
            <a:ext cx="72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25,0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6300192" y="5589240"/>
            <a:ext cx="697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19,5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3707904" y="5805264"/>
            <a:ext cx="1439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(5x21,75)/</a:t>
            </a:r>
            <a:r>
              <a:rPr lang="tr-TR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</a:t>
            </a:r>
            <a:endParaRPr lang="tr-TR" dirty="0"/>
          </a:p>
        </p:txBody>
      </p:sp>
      <p:sp>
        <p:nvSpPr>
          <p:cNvPr id="61" name="Metin kutusu 60"/>
          <p:cNvSpPr txBox="1"/>
          <p:nvPr/>
        </p:nvSpPr>
        <p:spPr>
          <a:xfrm>
            <a:off x="4860032" y="5805264"/>
            <a:ext cx="1498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(5x25,0)/</a:t>
            </a:r>
            <a:r>
              <a:rPr lang="tr-TR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</a:t>
            </a:r>
            <a:endParaRPr lang="tr-TR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6084168" y="580526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(5x19,5)/</a:t>
            </a:r>
            <a:r>
              <a:rPr lang="tr-TR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</a:t>
            </a:r>
            <a:endParaRPr lang="tr-TR" dirty="0"/>
          </a:p>
        </p:txBody>
      </p:sp>
      <p:sp>
        <p:nvSpPr>
          <p:cNvPr id="63" name="Metin kutusu 62"/>
          <p:cNvSpPr txBox="1"/>
          <p:nvPr/>
        </p:nvSpPr>
        <p:spPr>
          <a:xfrm>
            <a:off x="3851920" y="6073551"/>
            <a:ext cx="1122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30,21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5076056" y="6073551"/>
            <a:ext cx="1024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34,72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6228184" y="6021288"/>
            <a:ext cx="877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27,08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67" name="Dikdörtgen 66"/>
          <p:cNvSpPr/>
          <p:nvPr/>
        </p:nvSpPr>
        <p:spPr>
          <a:xfrm>
            <a:off x="6156176" y="116632"/>
            <a:ext cx="1008112" cy="621243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8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 animBg="1"/>
      <p:bldP spid="6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496" y="5200600"/>
            <a:ext cx="8928992" cy="2404864"/>
          </a:xfrm>
        </p:spPr>
        <p:txBody>
          <a:bodyPr/>
          <a:lstStyle/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düşük sistem debisi ve düşük işletme basıncı göz önüne alınarak 3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nolu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başlık seçilmiş, sistem tertibi bu başlığa göre yapılmıştır.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25401"/>
            <a:ext cx="84604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tr-TR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UYGUN YAĞMURLAMA </a:t>
            </a:r>
            <a:r>
              <a:rPr lang="tr-TR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BAŞLIĞI </a:t>
            </a:r>
            <a:r>
              <a:rPr lang="tr-TR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SEÇİM KRİTELERLERİ</a:t>
            </a:r>
            <a:endParaRPr lang="tr-TR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492" y="1124744"/>
            <a:ext cx="7436588" cy="463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90000"/>
              </a:lnSpc>
            </a:pPr>
            <a:r>
              <a:rPr lang="tr-TR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tr-T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düşük sistem debisi</a:t>
            </a:r>
            <a:endParaRPr lang="tr-TR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90000"/>
              </a:lnSpc>
            </a:pPr>
            <a:r>
              <a:rPr lang="tr-TR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r-T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küçük işletme basıncı </a:t>
            </a:r>
            <a:endParaRPr lang="tr-TR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90000"/>
              </a:lnSpc>
            </a:pPr>
            <a:r>
              <a:rPr lang="tr-TR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tr-T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geniş tertip aralığı </a:t>
            </a:r>
            <a:endParaRPr lang="tr-TR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90000"/>
              </a:lnSpc>
            </a:pPr>
            <a:r>
              <a:rPr lang="tr-TR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tr-T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Gerekli lateral sayısı (az olan) </a:t>
            </a:r>
            <a:endParaRPr lang="tr-TR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90000"/>
              </a:lnSpc>
            </a:pPr>
            <a:r>
              <a:rPr lang="tr-TR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tr-T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Gerekli yağmurlama başlığı sayısı ( az olan). </a:t>
            </a:r>
            <a:endParaRPr lang="tr-TR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90000"/>
              </a:lnSpc>
            </a:pPr>
            <a:endParaRPr lang="tr-TR" altLang="en-US" sz="1600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2492" y="3573016"/>
            <a:ext cx="9121508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8" r="21376"/>
          <a:stretch>
            <a:fillRect/>
          </a:stretch>
        </p:blipFill>
        <p:spPr bwMode="auto">
          <a:xfrm>
            <a:off x="1403648" y="0"/>
            <a:ext cx="664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3"/>
          </a:xfrm>
        </p:spPr>
        <p:txBody>
          <a:bodyPr/>
          <a:lstStyle/>
          <a:p>
            <a:pPr marL="0" indent="0" algn="ctr">
              <a:buNone/>
            </a:pP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Aşama : Sistem tertibi;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6" t="31980" r="32271" b="22110"/>
          <a:stretch>
            <a:fillRect/>
          </a:stretch>
        </p:blipFill>
        <p:spPr bwMode="auto">
          <a:xfrm>
            <a:off x="899592" y="908720"/>
            <a:ext cx="6840760" cy="432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9" t="50513" r="24475" b="31577"/>
          <a:stretch>
            <a:fillRect/>
          </a:stretch>
        </p:blipFill>
        <p:spPr bwMode="auto">
          <a:xfrm>
            <a:off x="5076056" y="5236055"/>
            <a:ext cx="3888432" cy="164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44" y="18364"/>
            <a:ext cx="9140356" cy="6650996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Aşama : Ana boru bölümlerinde iletilecek kritik debi </a:t>
            </a:r>
            <a: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değerleri</a:t>
            </a:r>
            <a:endParaRPr lang="tr-TR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tr-TR" b="1" dirty="0" smtClean="0"/>
              <a:t>Q </a:t>
            </a:r>
            <a:r>
              <a:rPr lang="tr-TR" b="1" dirty="0"/>
              <a:t>= 19,5 m</a:t>
            </a:r>
            <a:r>
              <a:rPr lang="tr-TR" b="1" baseline="30000" dirty="0"/>
              <a:t>3</a:t>
            </a:r>
            <a:r>
              <a:rPr lang="tr-TR" b="1" dirty="0"/>
              <a:t> /h = 5,42 L / s    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984057" y="6458545"/>
            <a:ext cx="2133600" cy="365125"/>
          </a:xfrm>
        </p:spPr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6597352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Lateral Boru Çapının Belirlenmesi; </a:t>
            </a:r>
            <a:endParaRPr lang="tr-TR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Aşama :    (n-1)S</a:t>
            </a:r>
            <a:r>
              <a:rPr lang="tr-TR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</a:t>
            </a:r>
            <a:r>
              <a:rPr lang="tr-TR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boyutsuz parametresi</a:t>
            </a: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Metin kutusu 3"/>
              <p:cNvSpPr txBox="1"/>
              <p:nvPr/>
            </p:nvSpPr>
            <p:spPr>
              <a:xfrm>
                <a:off x="819018" y="4797152"/>
                <a:ext cx="7281374" cy="1113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3200" b="1" i="1" smtClean="0">
                              <a:latin typeface="Cambria Math" panose="02040503050406030204"/>
                            </a:rPr>
                          </m:ctrlPr>
                        </m:fPr>
                        <m:num>
                          <m:r>
                            <a:rPr lang="tr-TR" sz="3200" b="1" i="0" smtClean="0">
                              <a:latin typeface="Cambria Math" panose="02040503050406030204"/>
                            </a:rPr>
                            <m:t>(</m:t>
                          </m:r>
                          <m:r>
                            <a:rPr lang="tr-TR" sz="3200" b="1" i="0" smtClean="0">
                              <a:latin typeface="Cambria Math" panose="02040503050406030204"/>
                            </a:rPr>
                            <m:t>𝐧</m:t>
                          </m:r>
                          <m:r>
                            <a:rPr lang="tr-TR" sz="3200" b="1" i="0" smtClean="0">
                              <a:latin typeface="Cambria Math" panose="02040503050406030204"/>
                            </a:rPr>
                            <m:t>−</m:t>
                          </m:r>
                          <m:r>
                            <a:rPr lang="tr-TR" sz="3200" b="1" i="0" smtClean="0">
                              <a:latin typeface="Cambria Math" panose="02040503050406030204"/>
                            </a:rPr>
                            <m:t>𝟏</m:t>
                          </m:r>
                          <m:r>
                            <a:rPr lang="tr-TR" sz="3200" b="1" i="0" smtClean="0">
                              <a:latin typeface="Cambria Math" panose="02040503050406030204"/>
                            </a:rPr>
                            <m:t>)×</m:t>
                          </m:r>
                          <m:sSub>
                            <m:sSubPr>
                              <m:ctrlPr>
                                <a:rPr lang="tr-TR" sz="3200" b="1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</m:ctrlPr>
                            </m:sSubPr>
                            <m:e>
                              <m:r>
                                <a:rPr lang="tr-TR" sz="3200" b="1" i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tr-TR" sz="3200" b="1" i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3200" b="1" i="1" smtClean="0">
                                  <a:latin typeface="Cambria Math" panose="02040503050406030204"/>
                                </a:rPr>
                              </m:ctrlPr>
                            </m:sSubPr>
                            <m:e>
                              <m:r>
                                <a:rPr lang="tr-TR" sz="3200" b="1" i="0" smtClean="0">
                                  <a:latin typeface="Cambria Math" panose="02040503050406030204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tr-TR" sz="3200" b="1" i="0" smtClean="0">
                                  <a:latin typeface="Cambria Math" panose="02040503050406030204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tr-TR" sz="3200" b="1" i="1" smtClean="0">
                              <a:latin typeface="Cambria Math" panose="02040503050406030204"/>
                              <a:ea typeface="Cambria Math" panose="02040503050406030204"/>
                            </a:rPr>
                          </m:ctrlPr>
                        </m:fPr>
                        <m:num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(</m:t>
                          </m:r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𝟏𝟓</m:t>
                          </m:r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−</m:t>
                          </m:r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𝟏</m:t>
                          </m:r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)×</m:t>
                          </m:r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𝟏𝟐</m:t>
                          </m:r>
                        </m:num>
                        <m:den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𝟐𝟎</m:t>
                          </m:r>
                        </m:den>
                      </m:f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𝟖</m:t>
                      </m:r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,</m:t>
                      </m:r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𝟒</m:t>
                      </m:r>
                    </m:oMath>
                  </m:oMathPara>
                </a14:m>
                <a:endParaRPr lang="tr-TR" sz="3200" b="1" dirty="0"/>
              </a:p>
            </p:txBody>
          </p:sp>
        </mc:Choice>
        <mc:Fallback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18" y="4797152"/>
                <a:ext cx="7281374" cy="1113253"/>
              </a:xfrm>
              <a:prstGeom prst="rect">
                <a:avLst/>
              </a:prstGeom>
              <a:blipFill rotWithShape="1">
                <a:blip r:embed="rId1"/>
                <a:stretch>
                  <a:fillRect l="-7" t="-33" r="5" b="4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0" t="32974" r="47775" b="48061"/>
          <a:stretch>
            <a:fillRect/>
          </a:stretch>
        </p:blipFill>
        <p:spPr bwMode="auto">
          <a:xfrm>
            <a:off x="611560" y="1196752"/>
            <a:ext cx="634127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835696" y="1012086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7269"/>
            <a:ext cx="8373616" cy="59046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sz="4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Aşama : Lateral eğimi ;</a:t>
            </a:r>
            <a:endParaRPr lang="tr-TR" sz="4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% 0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Eğimsiz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4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Aşama : Lateral boru çapı</a:t>
            </a:r>
            <a:r>
              <a:rPr lang="tr-TR" sz="4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tr-TR" sz="4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4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4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4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Sonuçta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lateraller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 mm dış çaplı 6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işletme basınçlı alüminyum borulardan oluşturulacaktır.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 / h</a:t>
            </a:r>
            <a:r>
              <a:rPr lang="tr-TR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0,06 ise     hl = 1,2 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Metin kutusu 1"/>
              <p:cNvSpPr txBox="1"/>
              <p:nvPr/>
            </p:nvSpPr>
            <p:spPr>
              <a:xfrm>
                <a:off x="755576" y="2358225"/>
                <a:ext cx="6120680" cy="1945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sz="2000" b="1" i="1" dirty="0" smtClean="0">
                              <a:latin typeface="Cambria Math" panose="02040503050406030204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tr-TR" sz="2000" b="1" i="1">
                                  <a:latin typeface="Cambria Math" panose="02040503050406030204"/>
                                </a:rPr>
                              </m:ctrlPr>
                            </m:eqArrPr>
                            <m:e>
                              <m:r>
                                <a:rPr lang="tr-TR" sz="2000" b="1" i="1" smtClean="0">
                                  <a:latin typeface="Cambria Math" panose="02040503050406030204"/>
                                </a:rPr>
                                <m:t> </m:t>
                              </m:r>
                            </m:e>
                            <m:e>
                              <m:r>
                                <a:rPr lang="tr-TR" sz="2000" b="1" i="1" smtClean="0">
                                  <a:latin typeface="Cambria Math" panose="02040503050406030204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tr-TR" sz="2000" b="1" baseline="-25000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tr-TR" sz="2000" b="1" baseline="-25000">
                                  <a:latin typeface="Cambria Math" panose="0204050305040603020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/ 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h</m:t>
                              </m:r>
                              <m:r>
                                <m:rPr>
                                  <m:nor/>
                                </m:rPr>
                                <a:rPr lang="tr-TR" sz="2000" b="1" baseline="-25000">
                                  <a:latin typeface="Cambria Math" panose="02040503050406030204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tr-TR" sz="2000" b="1" baseline="-25000">
                                  <a:latin typeface="Cambria Math" panose="0204050305040603020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= 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4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QL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 = 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19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tr-TR" sz="2000" b="1" baseline="30000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 / 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h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 = % 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tr-TR" sz="2000">
                                  <a:latin typeface="Cambria Math" panose="02040503050406030204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tr-TR" sz="2000" b="0" i="1" smtClean="0">
                                  <a:latin typeface="Cambria Math" panose="02040503050406030204"/>
                                </a:rPr>
                                <m:t> </m:t>
                              </m:r>
                            </m:e>
                            <m:e>
                              <m:r>
                                <a:rPr lang="tr-TR" sz="2000" b="0" i="1" smtClean="0">
                                  <a:latin typeface="Cambria Math" panose="02040503050406030204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tr-TR" sz="1400" b="1" i="1" dirty="0" smtClean="0">
                  <a:latin typeface="Cambria Math" panose="02040503050406030204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358225"/>
                <a:ext cx="6120680" cy="1945533"/>
              </a:xfrm>
              <a:prstGeom prst="rect">
                <a:avLst/>
              </a:prstGeom>
              <a:blipFill rotWithShape="1">
                <a:blip r:embed="rId1"/>
                <a:stretch>
                  <a:fillRect l="-9" t="-938" r="8" b="-526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etin kutusu 5"/>
          <p:cNvSpPr txBox="1"/>
          <p:nvPr/>
        </p:nvSpPr>
        <p:spPr>
          <a:xfrm>
            <a:off x="2929857" y="2928057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Şekil 24 Cu = 95 UYGUN DEĞİL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87824" y="333099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Şekil 25 Cu = 99,1 </a:t>
            </a:r>
            <a:r>
              <a:rPr lang="tr-TR" b="1" dirty="0" smtClean="0">
                <a:solidFill>
                  <a:srgbClr val="C00000"/>
                </a:solidFill>
              </a:rPr>
              <a:t>UYGUN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0" y="6860"/>
                <a:ext cx="9036496" cy="62304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Aşama: Lateral başlangıcındaki başlık basıncı;</a:t>
                </a:r>
                <a:endParaRPr lang="tr-TR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hn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tr-TR" b="0" i="0" dirty="0" err="1">
                          <a:latin typeface="Cambria Math" panose="02040503050406030204"/>
                          <a:cs typeface="Times New Roman" panose="02020603050405020304" pitchFamily="18" charset="0"/>
                        </a:rPr>
                        <m:t>ho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+ (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Eo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hl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± </m:t>
                      </m:r>
                      <m:r>
                        <m:rPr>
                          <m:sty m:val="p"/>
                        </m:rPr>
                        <a:rPr lang="tr-TR" b="0" i="0" dirty="0" err="1">
                          <a:latin typeface="Cambria Math" panose="02040503050406030204"/>
                          <a:cs typeface="Times New Roman" panose="02020603050405020304" pitchFamily="18" charset="0"/>
                        </a:rPr>
                        <m:t>hg</m:t>
                      </m:r>
                    </m:oMath>
                  </m:oMathPara>
                </a14:m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hn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20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+ (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287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20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86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15</m:t>
                      </m:r>
                      <m: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adet</m:t>
                      </m:r>
                      <m: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ç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in</m:t>
                      </m:r>
                      <m: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Ş. </m:t>
                      </m:r>
                      <m: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31</m:t>
                      </m:r>
                      <m: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tr-TR" b="0" i="0" dirty="0" err="1">
                          <a:latin typeface="Cambria Math" panose="02040503050406030204"/>
                          <a:cs typeface="Times New Roman" panose="020206030504050203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tr-TR" b="0" i="0" baseline="-25000" dirty="0" err="1">
                          <a:latin typeface="Cambria Math" panose="02040503050406030204"/>
                          <a:cs typeface="Times New Roman" panose="02020603050405020304" pitchFamily="18" charset="0"/>
                        </a:rPr>
                        <m:t>o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287</m:t>
                      </m:r>
                    </m:oMath>
                  </m:oMathPara>
                </a14:m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</a:t>
                </a:r>
                <a:r>
                  <a:rPr lang="tr-TR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Aşama </a:t>
                </a: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Lateral giriş basıncı </a:t>
                </a:r>
                <a:r>
                  <a:rPr lang="tr-TR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tr-TR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20,86 + 1,50 +0,53 - 0,18 = 22,71 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 smtClean="0">
                              <a:latin typeface="Cambria Math" panose="02040503050406030204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tr-TR" b="0" i="1" smtClean="0">
                                  <a:latin typeface="Cambria Math" panose="02040503050406030204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b="0" i="1" smtClean="0">
                                  <a:latin typeface="Cambria Math" panose="02040503050406030204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tr-TR">
                                  <a:latin typeface="Cambria Math" panose="02040503050406030204" charset="0"/>
                                </a:rPr>
                                <m:t>Ql</m:t>
                              </m:r>
                              <m:r>
                                <m:rPr>
                                  <m:nor/>
                                </m:rPr>
                                <a:rPr lang="tr-TR">
                                  <a:latin typeface="Cambria Math" panose="02040503050406030204" charset="0"/>
                                </a:rPr>
                                <m:t> = </m:t>
                              </m:r>
                              <m:r>
                                <m:rPr>
                                  <m:nor/>
                                </m:rPr>
                                <a:rPr lang="tr-TR">
                                  <a:latin typeface="Cambria Math" panose="02040503050406030204" charset="0"/>
                                </a:rPr>
                                <m:t>19</m:t>
                              </m:r>
                              <m:r>
                                <m:rPr>
                                  <m:nor/>
                                </m:rPr>
                                <a:rPr lang="tr-TR">
                                  <a:latin typeface="Cambria Math" panose="02040503050406030204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tr-TR">
                                  <a:latin typeface="Cambria Math" panose="02040503050406030204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tr-TR">
                                  <a:latin typeface="Cambria Math" panose="0204050305040603020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tr-TR">
                                  <a:latin typeface="Cambria Math" panose="02040503050406030204" charset="0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tr-TR" baseline="30000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tr-TR">
                                  <a:latin typeface="Cambria Math" panose="02040503050406030204" charset="0"/>
                                </a:rPr>
                                <m:t> / </m:t>
                              </m:r>
                              <m:r>
                                <m:rPr>
                                  <m:nor/>
                                </m:rPr>
                                <a:rPr lang="tr-TR">
                                  <a:latin typeface="Cambria Math" panose="02040503050406030204" charset="0"/>
                                </a:rPr>
                                <m:t>h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860"/>
                <a:ext cx="9036496" cy="6230452"/>
              </a:xfrm>
              <a:blipFill rotWithShape="1">
                <a:blip r:embed="rId1"/>
                <a:stretch>
                  <a:fillRect t="-8" r="5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Metin kutusu 1"/>
              <p:cNvSpPr txBox="1"/>
              <p:nvPr/>
            </p:nvSpPr>
            <p:spPr>
              <a:xfrm>
                <a:off x="12612" y="2567226"/>
                <a:ext cx="698477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3200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tr-TR" sz="3200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tr-TR" sz="3200" b="0" i="0" dirty="0" err="1">
                          <a:latin typeface="Cambria Math" panose="02040503050406030204"/>
                          <a:cs typeface="Times New Roman" panose="02020603050405020304" pitchFamily="18" charset="0"/>
                        </a:rPr>
                        <m:t>hn</m:t>
                      </m:r>
                      <m:r>
                        <a:rPr lang="tr-TR" sz="3200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m:rPr>
                          <m:sty m:val="p"/>
                        </m:rPr>
                        <a:rPr lang="tr-TR" sz="3200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j</m:t>
                      </m:r>
                      <m:r>
                        <a:rPr lang="tr-TR" sz="3200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+  ∆</m:t>
                      </m:r>
                      <m:r>
                        <m:rPr>
                          <m:sty m:val="p"/>
                        </m:rPr>
                        <a:rPr lang="tr-TR" sz="3200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hl</m:t>
                      </m:r>
                      <m:r>
                        <a:rPr lang="tr-TR" sz="3200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±  ∆  </m:t>
                      </m:r>
                      <m:r>
                        <m:rPr>
                          <m:sty m:val="p"/>
                        </m:rPr>
                        <a:rPr lang="tr-TR" sz="3200" b="0" i="0" dirty="0" err="1">
                          <a:latin typeface="Cambria Math" panose="02040503050406030204"/>
                          <a:cs typeface="Times New Roman" panose="02020603050405020304" pitchFamily="18" charset="0"/>
                        </a:rPr>
                        <m:t>hg</m:t>
                      </m:r>
                      <m:r>
                        <a:rPr lang="tr-TR" sz="3200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" y="2567226"/>
                <a:ext cx="6984776" cy="861774"/>
              </a:xfrm>
              <a:prstGeom prst="rect">
                <a:avLst/>
              </a:prstGeom>
              <a:blipFill rotWithShape="1">
                <a:blip r:embed="rId2"/>
                <a:stretch>
                  <a:fillRect l="-8" t="-65" r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Metin kutusu 5"/>
              <p:cNvSpPr txBox="1"/>
              <p:nvPr/>
            </p:nvSpPr>
            <p:spPr>
              <a:xfrm>
                <a:off x="2987824" y="4653136"/>
                <a:ext cx="504056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Şekil 32  </a:t>
                </a:r>
                <a14:m>
                  <m:oMath xmlns:m="http://schemas.openxmlformats.org/officeDocument/2006/math">
                    <m:r>
                      <a:rPr lang="tr-TR" sz="2800" i="1" dirty="0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2800" i="1" dirty="0" smtClean="0">
                        <a:latin typeface="Cambria Math" panose="02040503050406030204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800" i="1" dirty="0" smtClean="0">
                        <a:latin typeface="Cambria Math" panose="02040503050406030204"/>
                        <a:cs typeface="Times New Roman" panose="02020603050405020304" pitchFamily="18" charset="0"/>
                      </a:rPr>
                      <m:t>ℎ𝑙</m:t>
                    </m:r>
                    <m:f>
                      <m:fPr>
                        <m:ctrlPr>
                          <a:rPr lang="tr-TR" sz="2800" i="1" dirty="0" smtClean="0"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800" b="0" i="1" dirty="0" smtClean="0"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tr-TR" sz="2800" b="0" i="1" dirty="0" smtClean="0"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tr-TR" sz="2800" b="0" i="1" dirty="0" smtClean="0"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tr-TR" sz="2800" b="0" i="1" dirty="0" smtClean="0"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tr-TR" sz="2800" i="1" dirty="0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×</m:t>
                    </m:r>
                    <m:r>
                      <a:rPr lang="tr-TR" sz="2800" b="0" i="1" dirty="0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24</m:t>
                    </m:r>
                    <m:r>
                      <a:rPr lang="tr-TR" sz="2800" b="0" i="1" dirty="0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800" b="0" i="1" dirty="0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0</m:t>
                    </m:r>
                    <m:r>
                      <a:rPr lang="tr-TR" sz="2800" b="0" i="1" dirty="0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,</m:t>
                    </m:r>
                    <m:r>
                      <a:rPr lang="tr-TR" sz="2800" b="0" i="1" dirty="0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53</m:t>
                    </m:r>
                    <m:r>
                      <a:rPr lang="tr-TR" sz="2800" b="0" i="1" dirty="0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tr-T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653136"/>
                <a:ext cx="5040560" cy="704295"/>
              </a:xfrm>
              <a:prstGeom prst="rect">
                <a:avLst/>
              </a:prstGeom>
              <a:blipFill rotWithShape="1">
                <a:blip r:embed="rId3"/>
                <a:stretch>
                  <a:fillRect l="-3" t="-70" r="2" b="8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etin kutusu 9"/>
          <p:cNvSpPr txBox="1"/>
          <p:nvPr/>
        </p:nvSpPr>
        <p:spPr>
          <a:xfrm>
            <a:off x="205379" y="613017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75 mm dış çaplı alüminyum boru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2" t="25216" r="21606" b="12715"/>
          <a:stretch>
            <a:fillRect/>
          </a:stretch>
        </p:blipFill>
        <p:spPr bwMode="auto">
          <a:xfrm>
            <a:off x="6346208" y="1"/>
            <a:ext cx="2834303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8843" y="1"/>
                <a:ext cx="7227453" cy="47419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Aşama </a:t>
                </a:r>
                <a:r>
                  <a:rPr lang="tr-TR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 boru hattında istenen basınç ;  </a:t>
                </a:r>
                <a:endParaRPr lang="tr-TR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1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𝐇</m:t>
                      </m:r>
                      <m:r>
                        <a:rPr lang="tr-TR" sz="2400" b="1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𝐡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a:rPr lang="tr-TR" sz="2400" b="1" i="0" dirty="0" err="1">
                          <a:latin typeface="Cambria Math" panose="02040503050406030204"/>
                          <a:cs typeface="Times New Roman" panose="02020603050405020304" pitchFamily="18" charset="0"/>
                        </a:rPr>
                        <m:t>𝐡𝐟𝐲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𝟐𝟐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𝟕𝟏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𝟐𝟗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𝟐𝟓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sz="2400" b="1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𝐦</m:t>
                      </m:r>
                    </m:oMath>
                  </m:oMathPara>
                </a14:m>
                <a:endParaRPr lang="tr-TR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Ana boru hattının </a:t>
                </a:r>
                <a:r>
                  <a:rPr lang="tr-TR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projelenmesi</a:t>
                </a:r>
                <a:endParaRPr lang="tr-TR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tr-TR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Aşama </a:t>
                </a: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Pompanın yıllık çalışma süresi</a:t>
                </a:r>
                <a:r>
                  <a:rPr lang="tr-TR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tr-TR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İçerik Yer Tutucusu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3" y="1"/>
                <a:ext cx="7227453" cy="4741987"/>
              </a:xfrm>
              <a:blipFill rotWithShape="1">
                <a:blip r:embed="rId3"/>
                <a:stretch>
                  <a:fillRect l="-8" r="7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Metin kutusu 1"/>
              <p:cNvSpPr txBox="1"/>
              <p:nvPr/>
            </p:nvSpPr>
            <p:spPr>
              <a:xfrm>
                <a:off x="290801" y="3861048"/>
                <a:ext cx="6341672" cy="848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0" smtClean="0">
                          <a:latin typeface="Cambria Math" panose="02040503050406030204"/>
                          <a:ea typeface="Cambria Math" panose="02040503050406030204"/>
                        </a:rPr>
                        <m:t>𝐓</m:t>
                      </m:r>
                      <m:r>
                        <a:rPr lang="tr-TR" sz="2400" b="1" i="0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/>
                              <a:ea typeface="Cambria Math" panose="02040503050406030204"/>
                            </a:rPr>
                          </m:ctrlPr>
                        </m:fPr>
                        <m:num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𝐀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×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𝐝</m:t>
                          </m:r>
                        </m:num>
                        <m:den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𝟑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,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𝟔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×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𝐐</m:t>
                          </m:r>
                        </m:den>
                      </m:f>
                      <m:r>
                        <a:rPr lang="tr-TR" sz="2400" b="1" i="0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/>
                              <a:ea typeface="Cambria Math" panose="02040503050406030204"/>
                            </a:rPr>
                          </m:ctrlPr>
                        </m:fPr>
                        <m:num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𝟏𝟔𝟓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,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𝟐𝟒𝐱𝟓𝟓𝟎</m:t>
                          </m:r>
                        </m:num>
                        <m:den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𝟑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,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𝟔𝐱𝟐𝟕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,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𝟎𝟖</m:t>
                          </m:r>
                        </m:den>
                      </m:f>
                      <m:r>
                        <a:rPr lang="tr-TR" sz="2400" b="1" i="0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r>
                        <a:rPr lang="tr-TR" sz="2400" b="1" i="0" smtClean="0">
                          <a:latin typeface="Cambria Math" panose="02040503050406030204"/>
                          <a:ea typeface="Cambria Math" panose="02040503050406030204"/>
                        </a:rPr>
                        <m:t>𝟗𝟑𝟐</m:t>
                      </m:r>
                      <m:r>
                        <a:rPr lang="tr-TR" sz="2400" b="1" i="0" smtClean="0">
                          <a:latin typeface="Cambria Math" panose="02040503050406030204"/>
                          <a:ea typeface="Cambria Math" panose="02040503050406030204"/>
                        </a:rPr>
                        <m:t>≅</m:t>
                      </m:r>
                      <m:r>
                        <a:rPr lang="tr-TR" sz="2400" b="1" i="0" smtClean="0">
                          <a:latin typeface="Cambria Math" panose="02040503050406030204"/>
                          <a:ea typeface="Cambria Math" panose="02040503050406030204"/>
                        </a:rPr>
                        <m:t>𝟏𝟎𝟎𝟎𝐡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01" y="3861048"/>
                <a:ext cx="6341672" cy="848950"/>
              </a:xfrm>
              <a:prstGeom prst="rect">
                <a:avLst/>
              </a:prstGeom>
              <a:blipFill rotWithShape="1">
                <a:blip r:embed="rId4"/>
                <a:stretch>
                  <a:fillRect l="-10" t="-29" r="8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632"/>
                <a:ext cx="9144000" cy="66247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Aşama </a:t>
                </a:r>
                <a:r>
                  <a:rPr lang="tr-TR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Pompa biriminin </a:t>
                </a:r>
                <a:r>
                  <a:rPr lang="tr-TR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fBG</a:t>
                </a: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 başına maliyeti; a. </a:t>
                </a:r>
                <a:r>
                  <a:rPr lang="tr-TR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fBG</a:t>
                </a: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başına tesis masrafı </a:t>
                </a:r>
                <a:r>
                  <a:rPr lang="tr-TR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tr-TR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/>
                              <a:ea typeface="Cambria Math" panose="02040503050406030204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/>
                              <a:ea typeface="Cambria Math" panose="02040503050406030204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/>
                              <a:ea typeface="Cambria Math" panose="02040503050406030204"/>
                            </a:rPr>
                            <m:t>𝐵𝐺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/>
                              <a:ea typeface="Cambria Math" panose="02040503050406030204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𝑄𝑥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75</m:t>
                          </m:r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𝑥𝑛𝑝</m:t>
                          </m:r>
                        </m:den>
                      </m:f>
                      <m:r>
                        <a:rPr lang="tr-TR" i="1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/>
                              <a:ea typeface="Cambria Math" panose="02040503050406030204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27</m:t>
                          </m:r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08</m:t>
                          </m:r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36</m:t>
                          </m:r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85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75</m:t>
                          </m:r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0</m:t>
                          </m:r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70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/>
                          <a:ea typeface="Cambria Math" panose="02040503050406030204"/>
                        </a:rPr>
                        <m:t>19</m:t>
                      </m:r>
                      <m:r>
                        <a:rPr lang="tr-TR" b="0" i="1" smtClean="0">
                          <a:latin typeface="Cambria Math" panose="02040503050406030204"/>
                          <a:ea typeface="Cambria Math" panose="02040503050406030204"/>
                        </a:rPr>
                        <m:t>𝐵𝐺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/>
                        </a:rPr>
                        <m:t>7</m:t>
                      </m:r>
                      <m:r>
                        <a:rPr lang="tr-TR" sz="2800" b="0" i="1" smtClean="0">
                          <a:latin typeface="Cambria Math" panose="02040503050406030204"/>
                        </a:rPr>
                        <m:t>−</m:t>
                      </m:r>
                      <m:d>
                        <m:dPr>
                          <m:ctrlPr>
                            <a:rPr lang="tr-TR" sz="2800" b="0" i="1" smtClean="0">
                              <a:latin typeface="Cambria Math" panose="02040503050406030204"/>
                            </a:rPr>
                          </m:ctrlPr>
                        </m:dPr>
                        <m:e>
                          <m:r>
                            <a:rPr lang="tr-TR" sz="2800" b="0" i="1" smtClean="0">
                              <a:latin typeface="Cambria Math" panose="02040503050406030204"/>
                            </a:rPr>
                            <m:t>103</m:t>
                          </m:r>
                          <m:r>
                            <a:rPr lang="tr-TR" sz="2800" b="0" i="1" smtClean="0">
                              <a:latin typeface="Cambria Math" panose="02040503050406030204"/>
                            </a:rPr>
                            <m:t>.</m:t>
                          </m:r>
                          <m:r>
                            <a:rPr lang="tr-TR" sz="2800" b="0" i="1" smtClean="0">
                              <a:latin typeface="Cambria Math" panose="02040503050406030204"/>
                            </a:rPr>
                            <m:t>00</m:t>
                          </m:r>
                          <m:r>
                            <a:rPr lang="tr-TR" sz="2800" b="0" i="1" smtClean="0">
                              <a:latin typeface="Cambria Math" panose="02040503050406030204"/>
                            </a:rPr>
                            <m:t>−</m:t>
                          </m:r>
                          <m:r>
                            <a:rPr lang="tr-TR" sz="2800" b="0" i="1" smtClean="0">
                              <a:latin typeface="Cambria Math" panose="02040503050406030204"/>
                            </a:rPr>
                            <m:t>98</m:t>
                          </m:r>
                          <m:r>
                            <a:rPr lang="tr-TR" sz="2800" b="0" i="1" smtClean="0">
                              <a:latin typeface="Cambria Math" panose="02040503050406030204"/>
                            </a:rPr>
                            <m:t>.</m:t>
                          </m:r>
                          <m:r>
                            <a:rPr lang="tr-TR" sz="2800" b="0" i="1" smtClean="0">
                              <a:latin typeface="Cambria Math" panose="02040503050406030204"/>
                            </a:rPr>
                            <m:t>41</m:t>
                          </m:r>
                        </m:e>
                      </m:d>
                      <m:r>
                        <a:rPr lang="tr-TR" sz="2800" b="0" i="1" smtClean="0">
                          <a:latin typeface="Cambria Math" panose="02040503050406030204"/>
                        </a:rPr>
                        <m:t>+</m:t>
                      </m:r>
                      <m:d>
                        <m:dPr>
                          <m:ctrlPr>
                            <a:rPr lang="tr-TR" sz="2800" b="0" i="1" smtClean="0">
                              <a:latin typeface="Cambria Math" panose="02040503050406030204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800" b="0" i="1" smtClean="0">
                                  <a:latin typeface="Cambria Math" panose="02040503050406030204"/>
                                </a:rPr>
                              </m:ctrlPr>
                            </m:fPr>
                            <m:num>
                              <m:r>
                                <a:rPr lang="tr-TR" sz="2800" b="0" i="1" smtClean="0">
                                  <a:latin typeface="Cambria Math" panose="02040503050406030204"/>
                                </a:rPr>
                                <m:t>1</m:t>
                              </m:r>
                              <m:r>
                                <a:rPr lang="tr-TR" sz="2800" b="0" i="1" smtClean="0">
                                  <a:latin typeface="Cambria Math" panose="02040503050406030204"/>
                                </a:rPr>
                                <m:t>,</m:t>
                              </m:r>
                              <m:r>
                                <a:rPr lang="tr-TR" sz="2800" b="0" i="1" smtClean="0">
                                  <a:latin typeface="Cambria Math" panose="02040503050406030204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tr-TR" sz="2800" b="0" i="1" smtClean="0">
                                  <a:latin typeface="Cambria Math" panose="02040503050406030204"/>
                                </a:rPr>
                                <m:t>100</m:t>
                              </m:r>
                            </m:den>
                          </m:f>
                          <m:r>
                            <a:rPr lang="tr-TR" sz="2800" b="0" i="1" smtClean="0">
                              <a:latin typeface="Cambria Math" panose="02040503050406030204"/>
                            </a:rPr>
                            <m:t>629</m:t>
                          </m:r>
                        </m:e>
                      </m:d>
                      <m:r>
                        <a:rPr lang="tr-TR" sz="2800" b="0" i="1" smtClean="0">
                          <a:latin typeface="Cambria Math" panose="02040503050406030204"/>
                        </a:rPr>
                        <m:t>+</m:t>
                      </m:r>
                      <m:r>
                        <a:rPr lang="tr-TR" sz="2800" b="0" i="1" smtClean="0">
                          <a:latin typeface="Cambria Math" panose="02040503050406030204"/>
                        </a:rPr>
                        <m:t>25</m:t>
                      </m:r>
                      <m:r>
                        <a:rPr lang="tr-TR" sz="2800" b="0" i="1" smtClean="0">
                          <a:latin typeface="Cambria Math" panose="02040503050406030204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/>
                        </a:rPr>
                        <m:t>36</m:t>
                      </m:r>
                      <m:r>
                        <a:rPr lang="tr-TR" sz="2800" b="0" i="1" smtClean="0">
                          <a:latin typeface="Cambria Math" panose="02040503050406030204"/>
                        </a:rPr>
                        <m:t>,</m:t>
                      </m:r>
                      <m:r>
                        <a:rPr lang="tr-TR" sz="2800" b="0" i="1" smtClean="0">
                          <a:latin typeface="Cambria Math" panose="02040503050406030204"/>
                        </a:rPr>
                        <m:t>85</m:t>
                      </m:r>
                      <m:r>
                        <a:rPr lang="tr-TR" sz="2800" b="0" i="1" smtClean="0">
                          <a:latin typeface="Cambria Math" panose="02040503050406030204"/>
                        </a:rPr>
                        <m:t>𝑚</m:t>
                      </m:r>
                    </m:oMath>
                  </m:oMathPara>
                </a14:m>
                <a:endParaRPr lang="tr-TR" sz="2800" dirty="0"/>
              </a:p>
              <a:p>
                <a:pPr marL="0" indent="0">
                  <a:buNone/>
                </a:pPr>
                <a:r>
                  <a:rPr lang="tr-TR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fBG</a:t>
                </a:r>
                <a:r>
                  <a:rPr lang="tr-TR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başına düşen tesis masrafı </a:t>
                </a:r>
                <a:r>
                  <a:rPr lang="tr-T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endPara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632"/>
                <a:ext cx="9144000" cy="6624736"/>
              </a:xfrm>
              <a:blipFill rotWithShape="1">
                <a:blip r:embed="rId1"/>
                <a:stretch>
                  <a:fillRect t="-6" b="-222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Metin kutusu 1"/>
              <p:cNvSpPr txBox="1"/>
              <p:nvPr/>
            </p:nvSpPr>
            <p:spPr>
              <a:xfrm>
                <a:off x="5871153" y="4869160"/>
                <a:ext cx="2203873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b="1" i="1" smtClean="0">
                              <a:latin typeface="Cambria Math" panose="02040503050406030204"/>
                            </a:rPr>
                          </m:ctrlPr>
                        </m:fPr>
                        <m:num>
                          <m:r>
                            <a:rPr lang="tr-TR" sz="2400" b="1" i="0" smtClean="0">
                              <a:latin typeface="Cambria Math" panose="02040503050406030204"/>
                            </a:rPr>
                            <m:t>𝟓𝟎𝟎</m:t>
                          </m:r>
                        </m:num>
                        <m:den>
                          <m:r>
                            <a:rPr lang="tr-TR" sz="2400" b="1" i="0" smtClean="0">
                              <a:latin typeface="Cambria Math" panose="02040503050406030204"/>
                            </a:rPr>
                            <m:t>𝟏𝟗</m:t>
                          </m:r>
                        </m:den>
                      </m:f>
                      <m:r>
                        <a:rPr lang="tr-TR" sz="2400" b="1" i="0" smtClean="0">
                          <a:latin typeface="Cambria Math" panose="02040503050406030204"/>
                        </a:rPr>
                        <m:t>=</m:t>
                      </m:r>
                      <m:r>
                        <a:rPr lang="tr-TR" sz="2400" b="1" i="0" smtClean="0">
                          <a:latin typeface="Cambria Math" panose="02040503050406030204"/>
                        </a:rPr>
                        <m:t>𝟐𝟔𝟑</m:t>
                      </m:r>
                      <m:r>
                        <a:rPr lang="tr-TR" sz="2400" b="1" i="0" smtClean="0">
                          <a:latin typeface="Cambria Math" panose="02040503050406030204"/>
                        </a:rPr>
                        <m:t> </m:t>
                      </m:r>
                      <m:r>
                        <a:rPr lang="tr-TR" sz="2400" b="1" i="0" smtClean="0">
                          <a:latin typeface="Cambria Math" panose="02040503050406030204"/>
                        </a:rPr>
                        <m:t>𝐓𝐋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153" y="4869160"/>
                <a:ext cx="2203873" cy="793679"/>
              </a:xfrm>
              <a:prstGeom prst="rect">
                <a:avLst/>
              </a:prstGeom>
              <a:blipFill rotWithShape="1">
                <a:blip r:embed="rId2"/>
                <a:stretch>
                  <a:fillRect l="-26" t="-77" r="17" b="6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Metin kutusu 3"/>
              <p:cNvSpPr txBox="1"/>
              <p:nvPr/>
            </p:nvSpPr>
            <p:spPr>
              <a:xfrm>
                <a:off x="44463" y="2351931"/>
                <a:ext cx="56166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 panose="02040503050406030204"/>
                          <a:ea typeface="Cambria Math" panose="02040503050406030204"/>
                        </a:rPr>
                        <m:t>𝐻𝑚</m:t>
                      </m:r>
                      <m:r>
                        <a:rPr lang="tr-TR" sz="3200" i="1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r>
                        <a:rPr lang="tr-TR" sz="3200" b="0" i="1" smtClean="0">
                          <a:latin typeface="Cambria Math" panose="02040503050406030204"/>
                          <a:ea typeface="Cambria Math" panose="02040503050406030204"/>
                        </a:rPr>
                        <m:t>ℎ𝑑𝑒</m:t>
                      </m:r>
                      <m:r>
                        <a:rPr lang="tr-TR" sz="3200" b="0" i="1" smtClean="0">
                          <a:latin typeface="Cambria Math" panose="02040503050406030204"/>
                          <a:ea typeface="Cambria Math" panose="02040503050406030204"/>
                        </a:rPr>
                        <m:t>±</m:t>
                      </m:r>
                      <m:r>
                        <a:rPr lang="tr-TR" sz="3200" b="0" i="1" smtClean="0">
                          <a:latin typeface="Cambria Math" panose="02040503050406030204"/>
                          <a:ea typeface="Cambria Math" panose="02040503050406030204"/>
                        </a:rPr>
                        <m:t>ℎ𝑔</m:t>
                      </m:r>
                      <m:r>
                        <a:rPr lang="tr-TR" sz="3200" b="0" i="1" smtClean="0">
                          <a:latin typeface="Cambria Math" panose="02040503050406030204"/>
                          <a:ea typeface="Cambria Math" panose="02040503050406030204"/>
                        </a:rPr>
                        <m:t>+</m:t>
                      </m:r>
                      <m:r>
                        <a:rPr lang="tr-TR" sz="3200" b="0" i="1" smtClean="0">
                          <a:latin typeface="Cambria Math" panose="02040503050406030204"/>
                          <a:ea typeface="Cambria Math" panose="02040503050406030204"/>
                        </a:rPr>
                        <m:t>ℎ𝑓</m:t>
                      </m:r>
                      <m:r>
                        <a:rPr lang="tr-TR" sz="3200" b="0" i="1" smtClean="0">
                          <a:latin typeface="Cambria Math" panose="02040503050406030204"/>
                          <a:ea typeface="Cambria Math" panose="02040503050406030204"/>
                        </a:rPr>
                        <m:t>+</m:t>
                      </m:r>
                      <m:r>
                        <a:rPr lang="tr-TR" sz="3200" b="0" i="1" smtClean="0">
                          <a:latin typeface="Cambria Math" panose="02040503050406030204"/>
                          <a:ea typeface="Cambria Math" panose="02040503050406030204"/>
                        </a:rPr>
                        <m:t>𝐻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3" y="2351931"/>
                <a:ext cx="5616623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90" r="1" b="8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59766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Servis ömrü ,</a:t>
            </a: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Diesel motor için 14 yıldır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Faiz oranı ; </a:t>
            </a: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Amortisman faktörü ;</a:t>
            </a: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 =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0,135746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tr-T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yıl başına sabit masraflar ;</a:t>
            </a: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(2a) / AF = 263 0,135746 = 35,70 TL /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h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26902" y="692696"/>
            <a:ext cx="9141099" cy="6408712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kaynağı debisi 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L/s,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Kullanılabilir su tutma kapasitesi 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 mm/m,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alma hızı 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mm/h,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Bitki cinsi 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Mısır,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Etkili kök derinliği 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cm,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Bitki su tüketimi 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6,5 mm/gün,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Kullanılabilir su tutma kapasitesi %50’ye düştüğünde sulamaya </a:t>
            </a:r>
            <a:r>
              <a:rPr 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başlanacaktır,</a:t>
            </a:r>
            <a:endParaRPr lang="tr-TR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Günde en çok 19 h sulama yapılabilecektir,</a:t>
            </a: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Ortalama rüzgar hızı 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7,5 km/h,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Toprak bünyesi 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 bünye (SCL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70000"/>
              </a:lnSpc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-171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tr-TR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Verilenler;</a:t>
            </a:r>
            <a:endParaRPr lang="tr-TR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476672"/>
            <a:ext cx="8481120" cy="5578699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Aşama : Pompa biriminin </a:t>
            </a:r>
            <a:r>
              <a:rPr lang="tr-T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-yıl başına maliyeti;</a:t>
            </a: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2(i) (1) = 1,93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1000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1,930 TL /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yıl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Aşama: Pompa biriminin </a:t>
            </a:r>
            <a:r>
              <a:rPr lang="tr-T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hBG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-yıl başına maliyeti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/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1,930 / 0,70 = 2757,14 TL /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yıl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tr-T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h başına sabit masraflar ;</a:t>
            </a: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(e) / (1) = 35,70 / 1000 = 0,036 TL /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h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tr-T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 başına enerji masrafları;</a:t>
            </a: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= 0,270	P = 0,270 5,00 = 1,35 TL /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h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tr-T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 başına bakım masrafları;</a:t>
            </a: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 = 0,40 EM = 0,40 1,35 = 0,54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TL-FBG-h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tr-T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 başına toplam masraflar;</a:t>
            </a: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(f) + 2(g) +2(h) = 0,036 + 1,35 + 0,54 = 1,93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TL/ </a:t>
            </a:r>
            <a:r>
              <a:rPr lang="tr-T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h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-3" y="332656"/>
          <a:ext cx="9144002" cy="4680522"/>
        </p:xfrm>
        <a:graphic>
          <a:graphicData uri="http://schemas.openxmlformats.org/drawingml/2006/table">
            <a:tbl>
              <a:tblPr/>
              <a:tblGrid>
                <a:gridCol w="1788043"/>
                <a:gridCol w="418214"/>
                <a:gridCol w="418805"/>
                <a:gridCol w="418805"/>
                <a:gridCol w="418805"/>
                <a:gridCol w="418214"/>
                <a:gridCol w="502684"/>
                <a:gridCol w="418805"/>
                <a:gridCol w="418214"/>
                <a:gridCol w="418805"/>
                <a:gridCol w="418805"/>
                <a:gridCol w="418805"/>
                <a:gridCol w="439479"/>
                <a:gridCol w="421167"/>
                <a:gridCol w="482009"/>
                <a:gridCol w="421167"/>
                <a:gridCol w="482009"/>
                <a:gridCol w="421167"/>
              </a:tblGrid>
              <a:tr h="26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5.Boru iç çapı, mm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6. 100 m boru uzunluğunun maliyeti, TL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b="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r-TR" sz="600" dirty="0" smtClean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7. Boru çapları arasındaki maliyet farkı, TL 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8. Boru hattı servis ömrü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9. Faiz oranı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10. Amortisman faktörü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11.Boru çapları arasındaki yıllık maliyet farkı, TL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12. Bir sonraki geniş boru çapının ekonomik olabilmesi için tasarrufu gereken h BG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13. Bir sonraki geniş boru çapının ekonomik olabilmesi için tasarrufu gereken yük kayıpları, m/100m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14. Kritik debi, L/s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Düz Ok Bağlayıcısı 7"/>
          <p:cNvCxnSpPr/>
          <p:nvPr/>
        </p:nvCxnSpPr>
        <p:spPr>
          <a:xfrm>
            <a:off x="4633604" y="4869160"/>
            <a:ext cx="0" cy="2857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1691680" y="30129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555776" y="3129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tr-T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419872" y="31291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336554" y="31291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148064" y="31291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5868144" y="31291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tr-T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876256" y="31291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7812360" y="28965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tr-T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691680" y="67295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825</a:t>
            </a:r>
            <a:endParaRPr lang="tr-T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483768" y="69269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1170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275856" y="692696"/>
            <a:ext cx="844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1673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4283968" y="70747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2340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5164048" y="69269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3420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5940152" y="69269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4275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6732240" y="71122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5535</a:t>
            </a:r>
            <a:endParaRPr lang="tr-T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7740352" y="71384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6630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2195736" y="1196750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345</a:t>
            </a:r>
            <a:endParaRPr lang="tr-TR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3059832" y="1196752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503</a:t>
            </a:r>
            <a:endParaRPr lang="tr-TR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3850500" y="1196751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667</a:t>
            </a:r>
            <a:endParaRPr lang="tr-TR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4734961" y="1196752"/>
            <a:ext cx="773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1080</a:t>
            </a:r>
            <a:endParaRPr lang="tr-TR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5598114" y="1196752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855</a:t>
            </a:r>
            <a:endParaRPr lang="tr-TR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6372200" y="1196752"/>
            <a:ext cx="666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1260</a:t>
            </a:r>
            <a:endParaRPr lang="tr-TR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7205414" y="1196752"/>
            <a:ext cx="7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1095</a:t>
            </a:r>
            <a:endParaRPr lang="tr-TR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2123728" y="163434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tr-T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2987824" y="162880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tr-T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3860155" y="162731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tr-T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4734961" y="162582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tr-T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5577566" y="162731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tr-T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6444208" y="162582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tr-T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7292863" y="163444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tr-T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2051720" y="1897087"/>
            <a:ext cx="69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2927418" y="1899410"/>
            <a:ext cx="69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3779912" y="1896397"/>
            <a:ext cx="69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4674555" y="1898720"/>
            <a:ext cx="69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5508104" y="1896396"/>
            <a:ext cx="69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6372200" y="1894907"/>
            <a:ext cx="69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7238032" y="1897087"/>
            <a:ext cx="69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2112126" y="2204864"/>
            <a:ext cx="659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0.10369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2915816" y="2202684"/>
            <a:ext cx="659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0.10369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3815916" y="2202684"/>
            <a:ext cx="659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0.10369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4693155" y="2207187"/>
            <a:ext cx="659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0.10369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5545305" y="2204864"/>
            <a:ext cx="659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0.10369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6357379" y="2202684"/>
            <a:ext cx="659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0.10369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7251058" y="2182868"/>
            <a:ext cx="659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0.10369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2051720" y="255487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35,8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2771800" y="2554870"/>
            <a:ext cx="988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52,2</a:t>
            </a:r>
            <a:endParaRPr lang="tr-T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3815916" y="2564904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69,2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4608003" y="2554868"/>
            <a:ext cx="80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111,9</a:t>
            </a:r>
            <a:endParaRPr lang="tr-TR" dirty="0"/>
          </a:p>
        </p:txBody>
      </p:sp>
      <p:sp>
        <p:nvSpPr>
          <p:cNvPr id="57" name="Metin kutusu 56"/>
          <p:cNvSpPr txBox="1"/>
          <p:nvPr/>
        </p:nvSpPr>
        <p:spPr>
          <a:xfrm>
            <a:off x="5508104" y="255486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88,7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6318821" y="2564904"/>
            <a:ext cx="773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130,6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7182917" y="2571402"/>
            <a:ext cx="773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113,5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2051720" y="3212976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0,013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2862437" y="3212976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0,019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3762611" y="3229927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0,025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4633604" y="3209552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0,041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5436096" y="3212976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0,032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6318821" y="3206128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0,047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7194165" y="3206127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0,041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2079036" y="4149080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0,04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2843808" y="4160113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0,05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3779912" y="4149080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0,07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Metin kutusu 69"/>
          <p:cNvSpPr txBox="1"/>
          <p:nvPr/>
        </p:nvSpPr>
        <p:spPr>
          <a:xfrm>
            <a:off x="4644008" y="4162980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0,11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Metin kutusu 70"/>
          <p:cNvSpPr txBox="1"/>
          <p:nvPr/>
        </p:nvSpPr>
        <p:spPr>
          <a:xfrm>
            <a:off x="5470271" y="4162980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0,09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Metin kutusu 71"/>
          <p:cNvSpPr txBox="1"/>
          <p:nvPr/>
        </p:nvSpPr>
        <p:spPr>
          <a:xfrm>
            <a:off x="6318507" y="4176880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0,13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Metin kutusu 72"/>
          <p:cNvSpPr txBox="1"/>
          <p:nvPr/>
        </p:nvSpPr>
        <p:spPr>
          <a:xfrm>
            <a:off x="7205414" y="4191334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0,11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Metin kutusu 73"/>
          <p:cNvSpPr txBox="1"/>
          <p:nvPr/>
        </p:nvSpPr>
        <p:spPr>
          <a:xfrm>
            <a:off x="1998341" y="4725144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1,4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Metin kutusu 74"/>
          <p:cNvSpPr txBox="1"/>
          <p:nvPr/>
        </p:nvSpPr>
        <p:spPr>
          <a:xfrm>
            <a:off x="2862437" y="4736177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Metin kutusu 75"/>
          <p:cNvSpPr txBox="1"/>
          <p:nvPr/>
        </p:nvSpPr>
        <p:spPr>
          <a:xfrm>
            <a:off x="3726533" y="4750077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4,3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Metin kutusu 76"/>
          <p:cNvSpPr txBox="1"/>
          <p:nvPr/>
        </p:nvSpPr>
        <p:spPr>
          <a:xfrm>
            <a:off x="4662637" y="4763977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9,1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Metin kutusu 77"/>
          <p:cNvSpPr txBox="1"/>
          <p:nvPr/>
        </p:nvSpPr>
        <p:spPr>
          <a:xfrm>
            <a:off x="5451221" y="4736177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Metin kutusu 78"/>
          <p:cNvSpPr txBox="1"/>
          <p:nvPr/>
        </p:nvSpPr>
        <p:spPr>
          <a:xfrm>
            <a:off x="6290165" y="4763977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19,8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Metin kutusu 79"/>
          <p:cNvSpPr txBox="1"/>
          <p:nvPr/>
        </p:nvSpPr>
        <p:spPr>
          <a:xfrm>
            <a:off x="7182917" y="4777877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34,1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Düz Ok Bağlayıcısı 80"/>
          <p:cNvCxnSpPr/>
          <p:nvPr/>
        </p:nvCxnSpPr>
        <p:spPr>
          <a:xfrm>
            <a:off x="5451221" y="4869160"/>
            <a:ext cx="0" cy="2857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Düz Ok Bağlayıcısı 81"/>
          <p:cNvCxnSpPr/>
          <p:nvPr/>
        </p:nvCxnSpPr>
        <p:spPr>
          <a:xfrm>
            <a:off x="6284114" y="4888576"/>
            <a:ext cx="0" cy="2857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Düz Ok Bağlayıcısı 82"/>
          <p:cNvCxnSpPr/>
          <p:nvPr/>
        </p:nvCxnSpPr>
        <p:spPr>
          <a:xfrm>
            <a:off x="7164288" y="4869160"/>
            <a:ext cx="0" cy="2857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Metin kutusu 83"/>
          <p:cNvSpPr txBox="1"/>
          <p:nvPr/>
        </p:nvSpPr>
        <p:spPr>
          <a:xfrm>
            <a:off x="4436219" y="5205995"/>
            <a:ext cx="61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Metin kutusu 84"/>
          <p:cNvSpPr txBox="1"/>
          <p:nvPr/>
        </p:nvSpPr>
        <p:spPr>
          <a:xfrm>
            <a:off x="5164048" y="5217134"/>
            <a:ext cx="72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F-H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Metin kutusu 85"/>
          <p:cNvSpPr txBox="1"/>
          <p:nvPr/>
        </p:nvSpPr>
        <p:spPr>
          <a:xfrm>
            <a:off x="6029516" y="5217134"/>
            <a:ext cx="5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D-F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Metin kutusu 86"/>
          <p:cNvSpPr txBox="1"/>
          <p:nvPr/>
        </p:nvSpPr>
        <p:spPr>
          <a:xfrm>
            <a:off x="6354825" y="517037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B-D                                                                               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P-B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3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4" grpId="0"/>
      <p:bldP spid="85" grpId="0"/>
      <p:bldP spid="86" grpId="0"/>
      <p:bldP spid="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996952"/>
            <a:ext cx="8229600" cy="3633268"/>
          </a:xfrm>
        </p:spPr>
        <p:txBody>
          <a:bodyPr>
            <a:normAutofit fontScale="77500" lnSpcReduction="20000"/>
          </a:bodyPr>
          <a:lstStyle/>
          <a:p>
            <a:pPr lvl="0"/>
            <a:endParaRPr lang="tr-TR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tr-TR" dirty="0" smtClean="0"/>
              <a:t>B-D </a:t>
            </a:r>
            <a:r>
              <a:rPr lang="tr-TR" dirty="0"/>
              <a:t>hattında V= 0,44 m/s olduğu için bir küçük iç çap alınır. (200 mm) V= 0,69 m/s, yük kaybı ise 0,42 m bulunur.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F-H hattında  V = 0,50 m/s olduğu için bir küçük iç çap alınır.(150 mm) V=0,61 m/s, yük kaybı ise 0,41 m bulunur. </a:t>
            </a:r>
            <a:endParaRPr lang="tr-TR" dirty="0" smtClean="0"/>
          </a:p>
          <a:p>
            <a:pPr marL="0" lv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H-I hattında V = 0,31 m/s olduğu için bir küçük iç çap alınır. (100 mm) V=0,69 m/s , yük kaybı ise 0,25 m bulunur.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179509" y="116629"/>
          <a:ext cx="8640962" cy="3168358"/>
        </p:xfrm>
        <a:graphic>
          <a:graphicData uri="http://schemas.openxmlformats.org/drawingml/2006/table">
            <a:tbl>
              <a:tblPr firstRow="1" firstCol="1" bandRow="1"/>
              <a:tblGrid>
                <a:gridCol w="867553"/>
                <a:gridCol w="1130238"/>
                <a:gridCol w="955690"/>
                <a:gridCol w="1315154"/>
                <a:gridCol w="1432672"/>
                <a:gridCol w="1432672"/>
                <a:gridCol w="1506983"/>
              </a:tblGrid>
              <a:tr h="1056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Boru Bölümü</a:t>
                      </a:r>
                      <a:endParaRPr lang="tr-TR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Uzunluk </a:t>
                      </a:r>
                      <a:endParaRPr lang="tr-TR" sz="1400" b="1" dirty="0" smtClean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(m</a:t>
                      </a: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)</a:t>
                      </a:r>
                      <a:endParaRPr lang="tr-TR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Debi </a:t>
                      </a:r>
                      <a:endParaRPr lang="tr-TR" sz="1400" b="1" dirty="0" smtClean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</a:t>
                      </a: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L/s)</a:t>
                      </a:r>
                      <a:endParaRPr lang="tr-TR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Boru iç çapı </a:t>
                      </a:r>
                      <a:endParaRPr lang="tr-TR" sz="1400" b="1" dirty="0" smtClean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</a:t>
                      </a: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mm)</a:t>
                      </a:r>
                      <a:endParaRPr lang="tr-TR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Boru dış çapı </a:t>
                      </a:r>
                      <a:endParaRPr lang="tr-TR" sz="1400" b="1" dirty="0" smtClean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</a:t>
                      </a: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mm)</a:t>
                      </a:r>
                      <a:endParaRPr lang="tr-TR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Ort. Akış Hızı </a:t>
                      </a:r>
                      <a:endParaRPr lang="tr-TR" sz="1400" b="1" dirty="0" smtClean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</a:t>
                      </a: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m/s)</a:t>
                      </a:r>
                      <a:endParaRPr lang="tr-TR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Yük Kayıpları </a:t>
                      </a:r>
                      <a:endParaRPr lang="tr-TR" sz="1400" b="1" dirty="0" smtClean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</a:t>
                      </a: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m)</a:t>
                      </a:r>
                      <a:endParaRPr lang="tr-TR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-180528" y="11378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P-B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180528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B-D</a:t>
            </a:r>
            <a:endParaRPr lang="tr-TR" sz="10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-180528" y="18448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D-F</a:t>
            </a:r>
            <a:endParaRPr lang="tr-TR" sz="10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-180528" y="22048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F-H</a:t>
            </a:r>
            <a:endParaRPr lang="tr-TR" sz="10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-180528" y="25649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H-I</a:t>
            </a:r>
            <a:endParaRPr lang="tr-TR" sz="10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43608" y="114218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251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051720" y="114653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27,1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203848" y="11874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250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580384" y="11874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275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5940152" y="11874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0,55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7452320" y="116489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0,31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971600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108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051720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21,7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3203848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250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4580384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275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5940152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0,44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7452320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0,18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7436573" y="18355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0,31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5940152" y="182207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0,52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4580384" y="18448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225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3203848" y="18355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200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2046962" y="18541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16,3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971600" y="18448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108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971600" y="21955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108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02247" y="255513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54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2051720" y="218579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10,8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2051720" y="25556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5,4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3203848" y="22048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175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3203848" y="255053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150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4572000" y="22048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200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4572000" y="25556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175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5940152" y="21955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0,50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5940152" y="25556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0,31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7452320" y="221396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0,27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7452320" y="254593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0,08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3356248" y="2887597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200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Toplam</a:t>
            </a:r>
            <a:endParaRPr lang="tr-TR" sz="1200" b="1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7524328" y="295352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1,43 m</a:t>
            </a:r>
            <a:endParaRPr lang="tr-TR" sz="1200" b="1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107504" y="548680"/>
          <a:ext cx="9036497" cy="604867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07265"/>
                <a:gridCol w="1181975"/>
                <a:gridCol w="999436"/>
                <a:gridCol w="1375354"/>
                <a:gridCol w="1498252"/>
                <a:gridCol w="1498252"/>
                <a:gridCol w="1575963"/>
              </a:tblGrid>
              <a:tr h="16008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Boru Bölümü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Uzunluk</a:t>
                      </a:r>
                      <a:endParaRPr lang="tr-T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 </a:t>
                      </a:r>
                      <a:r>
                        <a:rPr lang="tr-TR" sz="1800" dirty="0">
                          <a:effectLst/>
                        </a:rPr>
                        <a:t>(m)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Debi </a:t>
                      </a:r>
                      <a:endParaRPr lang="tr-T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(</a:t>
                      </a:r>
                      <a:r>
                        <a:rPr lang="tr-TR" sz="1800" dirty="0">
                          <a:effectLst/>
                        </a:rPr>
                        <a:t>L/s)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Boru iç çapı </a:t>
                      </a:r>
                      <a:endParaRPr lang="tr-T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(</a:t>
                      </a:r>
                      <a:r>
                        <a:rPr lang="tr-TR" sz="1800" dirty="0">
                          <a:effectLst/>
                        </a:rPr>
                        <a:t>mm)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Boru dış </a:t>
                      </a:r>
                      <a:r>
                        <a:rPr lang="tr-TR" sz="1800" dirty="0" smtClean="0">
                          <a:effectLst/>
                        </a:rPr>
                        <a:t>çapı</a:t>
                      </a:r>
                      <a:endParaRPr lang="tr-T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 </a:t>
                      </a:r>
                      <a:r>
                        <a:rPr lang="tr-TR" sz="1800" dirty="0">
                          <a:effectLst/>
                        </a:rPr>
                        <a:t>(mm)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Ort. Akış Hızı </a:t>
                      </a:r>
                      <a:endParaRPr lang="tr-T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(</a:t>
                      </a:r>
                      <a:r>
                        <a:rPr lang="tr-TR" sz="1800" dirty="0">
                          <a:effectLst/>
                        </a:rPr>
                        <a:t>m/s)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Yük </a:t>
                      </a:r>
                      <a:r>
                        <a:rPr lang="tr-TR" sz="1800" dirty="0" smtClean="0">
                          <a:effectLst/>
                        </a:rPr>
                        <a:t>Kayıpları</a:t>
                      </a:r>
                      <a:endParaRPr lang="tr-T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 </a:t>
                      </a:r>
                      <a:r>
                        <a:rPr lang="tr-TR" sz="1800" dirty="0">
                          <a:effectLst/>
                        </a:rPr>
                        <a:t>(m)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29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1115616" y="236819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251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115616" y="312131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108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115616" y="37890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108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115616" y="45811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108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115616" y="53012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54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204120" y="53012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5,4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204120" y="45811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10,8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204120" y="37890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16,3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204120" y="312131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21,7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2204120" y="236819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27,1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419872" y="237974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250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419872" y="312131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200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3419872" y="37890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200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419872" y="45718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150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419872" y="528718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100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4860032" y="52919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110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4883248" y="45812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175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4860032" y="37890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225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4858741" y="31316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225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4860032" y="236819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275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6372200" y="23946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0,55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6393369" y="31316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0,69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6372200" y="37890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0,52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6372200" y="45718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0,61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6388299" y="52555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0,69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7956376" y="239734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0,31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7956376" y="312065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0,42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7956376" y="37890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0,31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7956376" y="45812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0,41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7952726" y="528718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0,25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7952726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C00000"/>
                </a:solidFill>
              </a:rPr>
              <a:t>1,70 m</a:t>
            </a:r>
            <a:endParaRPr lang="tr-TR" sz="2000" b="1" dirty="0">
              <a:solidFill>
                <a:srgbClr val="C00000"/>
              </a:solidFill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2925410" y="6064260"/>
            <a:ext cx="19250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C00000"/>
                </a:solidFill>
              </a:rPr>
              <a:t>Toplam</a:t>
            </a:r>
            <a:endParaRPr lang="tr-TR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35496" y="23395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P-B</a:t>
            </a:r>
            <a:endParaRPr lang="tr-TR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35496" y="312065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B-D</a:t>
            </a:r>
            <a:endParaRPr lang="tr-TR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35496" y="382012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D-F</a:t>
            </a:r>
            <a:endParaRPr lang="tr-TR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35496" y="45812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F-H</a:t>
            </a:r>
            <a:endParaRPr lang="tr-TR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35496" y="530568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H-I</a:t>
            </a:r>
            <a:endParaRPr lang="tr-TR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885926" y="6558805"/>
            <a:ext cx="2133600" cy="365125"/>
          </a:xfrm>
        </p:spPr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Pompa biriminin seçilmesi ;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Diesel motorlu santrifüj tipi pompalar kullanılacak,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27,08 L / 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boru hattında toplam yük kayıpları = 1,70 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Toplam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manometrik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yükseklik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 =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hde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 = 7 - (103.00-98.41) + 1,70 + 25 = 29,11m 30 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636912"/>
            <a:ext cx="8229600" cy="1900807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Sonuçta </a:t>
            </a:r>
            <a:r>
              <a:rPr lang="tr-TR" b="1" dirty="0"/>
              <a:t>Q = 27,08 L / s , Hm = 30 m</a:t>
            </a:r>
            <a:r>
              <a:rPr lang="tr-TR" dirty="0"/>
              <a:t> olan diesel motorlu santrifüj tipi pompa seçmek gereklidir.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smtClean="0"/>
              <a:t>/26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24562" y="23957"/>
            <a:ext cx="9252520" cy="5205244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70000"/>
              </a:lnSpc>
              <a:buNone/>
            </a:pPr>
            <a:r>
              <a:rPr lang="tr-TR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Mevsimlik </a:t>
            </a: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 sulama suyu ihtiyacı :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550 mm/mevsim,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Yükseltici boyu :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1,50 m,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Kuyu dinamik emme yüksekliği :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m,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Kuyuda diesel motoru ile çalışan santrifüj pompa kullanılacaktır,</a:t>
            </a:r>
            <a:endParaRPr lang="tr-TR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Pompa 1. keşif özeti :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 TL,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Faiz oranı :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10,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Yakıt fiyatı :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5,00 TL/L,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Lateraller </a:t>
            </a: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yüzeye serili alüminyum, ana boru hattı ise gömülü sert PVC borulardan oluşturulacaktır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4936" y="5013176"/>
            <a:ext cx="91489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3378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3378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3378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3378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3378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337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337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337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337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r-TR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İSTENEN:</a:t>
            </a:r>
            <a:endParaRPr lang="tr-TR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tr-TR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Verilen alanda yarı sabit sulama sisteminde kullanılacak uygun 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yağmurlama başlığını seçerek  </a:t>
            </a:r>
            <a: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boru çapını seçtikten </a:t>
            </a:r>
            <a: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sonra, ana 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boru hattını projelendirip gerekli pompa birimini belirleyerek </a:t>
            </a:r>
            <a: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projelendirilmesi. </a:t>
            </a: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tr-TR" altLang="en-US" i="1" dirty="0">
              <a:solidFill>
                <a:schemeClr val="accent2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t="32443" r="64950" b="8920"/>
          <a:stretch>
            <a:fillRect/>
          </a:stretch>
        </p:blipFill>
        <p:spPr bwMode="auto">
          <a:xfrm>
            <a:off x="2195736" y="9983"/>
            <a:ext cx="5129858" cy="65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139952" y="44624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340 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rot="16200000">
            <a:off x="1651030" y="2708919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486 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588224" y="188640"/>
            <a:ext cx="10081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103.00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S.K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084168" y="35332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084168" y="6453336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1/2500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835696" y="611396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%1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699792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%0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979712" y="39306"/>
            <a:ext cx="720080" cy="5093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2051720" y="184666"/>
            <a:ext cx="648072" cy="39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2051720" y="161256"/>
            <a:ext cx="0" cy="450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Alternatif yağmurlama başlıklarının teknik özellikleri;</a:t>
            </a:r>
            <a:b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179512" y="1268760"/>
          <a:ext cx="8856984" cy="54726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6164"/>
                <a:gridCol w="1476164"/>
                <a:gridCol w="1476164"/>
                <a:gridCol w="1476164"/>
                <a:gridCol w="1476164"/>
                <a:gridCol w="1476164"/>
              </a:tblGrid>
              <a:tr h="12312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16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Başlık No</a:t>
                      </a:r>
                      <a:endParaRPr lang="tr-T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16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Meme Çapı</a:t>
                      </a:r>
                      <a:endParaRPr lang="tr-TR" sz="1600" kern="12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6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(mm)</a:t>
                      </a:r>
                      <a:endParaRPr lang="tr-T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6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İşletme Basıncı</a:t>
                      </a:r>
                      <a:endParaRPr lang="tr-TR" sz="1600" kern="12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6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r-TR" sz="1600" kern="12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atm</a:t>
                      </a:r>
                      <a:r>
                        <a:rPr lang="tr-TR" sz="16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r-T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6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Başlık Debisi </a:t>
                      </a:r>
                      <a:endParaRPr lang="tr-TR" sz="1600" kern="12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6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</a:t>
                      </a:r>
                      <a:r>
                        <a:rPr lang="tr-TR" sz="1600" kern="1200" baseline="30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tr-TR" sz="16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/h)</a:t>
                      </a:r>
                      <a:endParaRPr lang="tr-T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6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Uygun Tertip </a:t>
                      </a:r>
                      <a:endParaRPr lang="tr-TR" sz="1600" kern="12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6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Aralıkları</a:t>
                      </a:r>
                      <a:endParaRPr lang="tr-TR" sz="1600" kern="12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6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r-TR" sz="1600" kern="12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mxm</a:t>
                      </a:r>
                      <a:r>
                        <a:rPr lang="tr-TR" sz="16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endParaRPr lang="tr-T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6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Yağmurlama</a:t>
                      </a:r>
                      <a:endParaRPr lang="tr-TR" sz="1600" kern="12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6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Hızı</a:t>
                      </a:r>
                      <a:endParaRPr lang="tr-TR" sz="1600" kern="12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6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(mm/h)</a:t>
                      </a:r>
                      <a:endParaRPr lang="tr-T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969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3.5/4.5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1.45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18x12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8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6,71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7496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3/4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 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2.50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18x18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8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7,72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7496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3/4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1.30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18x12 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8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6,02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7496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1.50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12x12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8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10,42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022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3/4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1.10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18x12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8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5,09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/>
              <a:t>/26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Alternatif b</a:t>
            </a:r>
            <a:r>
              <a:rPr lang="tr-T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oru çapları </a:t>
            </a:r>
            <a: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maliyeti. </a:t>
            </a:r>
            <a:b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418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Boru Dış Çapı</a:t>
                      </a:r>
                      <a:endParaRPr lang="tr-TR" sz="1800" kern="12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tr-TR" sz="1800" u="none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(mm) </a:t>
                      </a:r>
                      <a:endParaRPr lang="tr-TR" sz="1800" u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Boru İç Çapı</a:t>
                      </a:r>
                      <a:endParaRPr lang="tr-TR" sz="1800" kern="12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tr-TR" sz="1800" u="none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(mm) </a:t>
                      </a:r>
                      <a:r>
                        <a:rPr lang="tr-TR" sz="18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defRPr/>
                      </a:pPr>
                      <a:r>
                        <a:rPr lang="tr-TR" sz="18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Keşif Özeti</a:t>
                      </a:r>
                      <a:endParaRPr lang="tr-TR" sz="1800" kern="12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tr-TR" sz="1800" u="none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(TL/m)</a:t>
                      </a:r>
                      <a:endParaRPr lang="tr-TR" sz="1800" u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8,25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60752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11,70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16,73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23,40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175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34,20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225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42,75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275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55,35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66,30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tr-TR" b="1" u="sng" dirty="0">
                <a:solidFill>
                  <a:srgbClr val="C00000"/>
                </a:solidFill>
              </a:rPr>
              <a:t>ÇÖZÜM AŞAMALARI</a:t>
            </a:r>
            <a:endParaRPr lang="tr-TR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379" y="371796"/>
                <a:ext cx="8964488" cy="600953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tr-TR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Uygun yağmurlama başlığının seçimi ;</a:t>
                </a:r>
                <a:endParaRPr lang="tr-TR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Aşama : Her sulamada uygulanacak net sulama suyu miktarı; </a:t>
                </a:r>
                <a:endParaRPr lang="tr-TR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tr-TR" alt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dn</a:t>
                </a:r>
                <a:r>
                  <a:rPr lang="tr-TR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tr-TR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KSTK </a:t>
                </a:r>
                <a:r>
                  <a:rPr lang="tr-TR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tr-TR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. </a:t>
                </a:r>
                <a:r>
                  <a:rPr lang="tr-TR" alt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tr-TR" altLang="en-US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tr-TR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tr-TR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160 </a:t>
                </a:r>
                <a:r>
                  <a:rPr lang="tr-TR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0,90 . 0,50  = </a:t>
                </a:r>
                <a:r>
                  <a:rPr lang="tr-TR" alt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72 </a:t>
                </a:r>
                <a:r>
                  <a:rPr lang="tr-TR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</a:t>
                </a:r>
                <a:endParaRPr lang="tr-TR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Aşama : Sulama aralığı (F = SA alınacak) ;</a:t>
                </a:r>
                <a:endParaRPr lang="tr-TR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𝑺𝑨</m:t>
                    </m:r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b="1" i="1" smtClean="0">
                            <a:latin typeface="Cambria Math" panose="02040503050406030204"/>
                            <a:ea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/>
                                <a:ea typeface="Cambria Math" panose="02040503050406030204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/>
                                <a:ea typeface="Cambria Math" panose="02040503050406030204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/>
                                <a:ea typeface="Cambria Math" panose="02040503050406030204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tr-TR" b="1" i="1" smtClean="0">
                            <a:latin typeface="Cambria Math" panose="02040503050406030204"/>
                            <a:ea typeface="Cambria Math" panose="02040503050406030204"/>
                            <a:cs typeface="Times New Roman" panose="02020603050405020304" pitchFamily="18" charset="0"/>
                          </a:rPr>
                          <m:t>𝑬𝑻</m:t>
                        </m:r>
                      </m:den>
                    </m:f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b="1" i="1" smtClean="0">
                            <a:latin typeface="Cambria Math" panose="02040503050406030204"/>
                            <a:ea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1" i="1" smtClean="0">
                            <a:latin typeface="Cambria Math" panose="02040503050406030204"/>
                            <a:ea typeface="Cambria Math" panose="02040503050406030204"/>
                            <a:cs typeface="Times New Roman" panose="02020603050405020304" pitchFamily="18" charset="0"/>
                          </a:rPr>
                          <m:t>𝟕𝟐</m:t>
                        </m:r>
                      </m:num>
                      <m:den>
                        <m:r>
                          <a:rPr lang="tr-TR" b="1" i="1" smtClean="0">
                            <a:latin typeface="Cambria Math" panose="02040503050406030204"/>
                            <a:ea typeface="Cambria Math" panose="02040503050406030204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tr-TR" b="1" i="1" smtClean="0">
                            <a:latin typeface="Cambria Math" panose="02040503050406030204"/>
                            <a:ea typeface="Cambria Math" panose="02040503050406030204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tr-TR" b="1" i="1" smtClean="0">
                            <a:latin typeface="Cambria Math" panose="02040503050406030204"/>
                            <a:ea typeface="Cambria Math" panose="02040503050406030204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.</m:t>
                    </m:r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𝟎𝟕</m:t>
                    </m:r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≅</m:t>
                    </m:r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𝒈</m:t>
                    </m:r>
                    <m:r>
                      <a:rPr lang="tr-TR" b="1" i="0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ü</m:t>
                    </m:r>
                    <m:r>
                      <a:rPr lang="tr-TR" b="1" i="0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𝐧</m:t>
                    </m:r>
                  </m:oMath>
                </a14:m>
                <a:r>
                  <a:rPr lang="tr-T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F=SA=11 gün</a:t>
                </a:r>
                <a:endParaRPr lang="tr-T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tr-T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İçerik Yer Tutucusu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9" y="371796"/>
                <a:ext cx="8964488" cy="6009532"/>
              </a:xfrm>
              <a:blipFill rotWithShape="1">
                <a:blip r:embed="rId1"/>
                <a:stretch>
                  <a:fillRect t="-5" r="2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83"/>
            <a:ext cx="7174201" cy="56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779912" y="59153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0" dirty="0" smtClean="0">
                <a:latin typeface="+mj-lt"/>
                <a:cs typeface="Times New Roman" panose="02020603050405020304" pitchFamily="18" charset="0"/>
              </a:rPr>
              <a:t>Ç. 9 = </a:t>
            </a:r>
            <a:r>
              <a:rPr lang="tr-TR" b="1" i="0" dirty="0" err="1" smtClean="0">
                <a:latin typeface="+mj-lt"/>
                <a:cs typeface="Times New Roman" panose="02020603050405020304" pitchFamily="18" charset="0"/>
              </a:rPr>
              <a:t>Ea</a:t>
            </a:r>
            <a:r>
              <a:rPr lang="tr-TR" b="1" i="0" dirty="0" smtClean="0">
                <a:latin typeface="+mj-lt"/>
                <a:cs typeface="Times New Roman" panose="02020603050405020304" pitchFamily="18" charset="0"/>
              </a:rPr>
              <a:t> = 0.66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Metin kutusu 5"/>
              <p:cNvSpPr txBox="1"/>
              <p:nvPr/>
            </p:nvSpPr>
            <p:spPr>
              <a:xfrm>
                <a:off x="575556" y="5460762"/>
                <a:ext cx="3420380" cy="13526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tr-TR" sz="2800" i="1" smtClean="0">
                            <a:latin typeface="Cambria Math" panose="02040503050406030204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sz="2800" i="1" smtClean="0">
                                <a:latin typeface="Cambria Math" panose="02040503050406030204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dn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72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mm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ET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mm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/ 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ü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km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/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m:rPr>
                                <m:nor/>
                              </m:rPr>
                              <a:rPr lang="tr-TR" sz="2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tr-TR" sz="1600" dirty="0" smtClean="0"/>
                  <a:t>  </a:t>
                </a:r>
                <a:endParaRPr lang="tr-TR" dirty="0"/>
              </a:p>
            </p:txBody>
          </p:sp>
        </mc:Choice>
        <mc:Fallback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5460762"/>
                <a:ext cx="3420380" cy="1352614"/>
              </a:xfrm>
              <a:prstGeom prst="rect">
                <a:avLst/>
              </a:prstGeom>
              <a:blipFill rotWithShape="1">
                <a:blip r:embed="rId2"/>
                <a:stretch>
                  <a:fillRect l="-7" t="-29" r="15" b="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Aşama : Her sulamada uygulanacak toplam sulama suyu miktarı </a:t>
            </a:r>
            <a: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tr-TR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Ç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 =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0.66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endParaRPr lang="tr-TR" dirty="0"/>
          </a:p>
          <a:p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Metin kutusu 1"/>
              <p:cNvSpPr txBox="1"/>
              <p:nvPr/>
            </p:nvSpPr>
            <p:spPr>
              <a:xfrm>
                <a:off x="323528" y="1556792"/>
                <a:ext cx="6840760" cy="111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𝐝𝐭</m:t>
                      </m:r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tr-TR" sz="3200" b="1" i="1" smtClean="0">
                              <a:latin typeface="Cambria Math" panose="02040503050406030204"/>
                              <a:ea typeface="Cambria Math" panose="0204050305040603020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3200" b="1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</m:ctrlPr>
                            </m:sSubPr>
                            <m:e>
                              <m:r>
                                <a:rPr lang="tr-TR" sz="3200" b="1" i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𝐝</m:t>
                              </m:r>
                            </m:e>
                            <m:sub>
                              <m:r>
                                <a:rPr lang="tr-TR" sz="3200" b="1" i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3200" b="1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</m:ctrlPr>
                            </m:sSubPr>
                            <m:e>
                              <m:r>
                                <a:rPr lang="tr-TR" sz="3200" b="1" i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tr-TR" sz="3200" b="1" i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𝐚</m:t>
                              </m:r>
                            </m:sub>
                          </m:sSub>
                        </m:den>
                      </m:f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tr-TR" sz="3200" b="1" i="1" smtClean="0">
                              <a:latin typeface="Cambria Math" panose="02040503050406030204"/>
                              <a:ea typeface="Cambria Math" panose="02040503050406030204"/>
                            </a:rPr>
                          </m:ctrlPr>
                        </m:fPr>
                        <m:num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𝟕𝟐</m:t>
                          </m:r>
                        </m:num>
                        <m:den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𝟎</m:t>
                          </m:r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,</m:t>
                          </m:r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𝟔𝟔</m:t>
                          </m:r>
                        </m:den>
                      </m:f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𝟏𝟎𝟗</m:t>
                      </m:r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,</m:t>
                      </m:r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𝟏</m:t>
                      </m:r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 </m:t>
                      </m:r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𝐦𝐦</m:t>
                      </m:r>
                    </m:oMath>
                  </m:oMathPara>
                </a14:m>
                <a:endParaRPr lang="tr-TR" sz="3200" b="1" dirty="0"/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56792"/>
                <a:ext cx="6840760" cy="1110560"/>
              </a:xfrm>
              <a:prstGeom prst="rect">
                <a:avLst/>
              </a:prstGeom>
              <a:blipFill rotWithShape="1">
                <a:blip r:embed="rId1"/>
                <a:stretch>
                  <a:fillRect l="-5" t="-37" r="3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Metin kutusu 3"/>
              <p:cNvSpPr txBox="1"/>
              <p:nvPr/>
            </p:nvSpPr>
            <p:spPr>
              <a:xfrm>
                <a:off x="323528" y="3717032"/>
                <a:ext cx="3420380" cy="1532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tr-TR" sz="3200" i="1" smtClean="0">
                            <a:latin typeface="Cambria Math" panose="02040503050406030204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sz="3200" i="1" smtClean="0">
                                <a:latin typeface="Cambria Math" panose="02040503050406030204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dn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72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mm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ET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mm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/ 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ü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km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/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m:rPr>
                                <m:nor/>
                              </m:rPr>
                              <a:rPr lang="tr-TR" sz="32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tr-TR" dirty="0" smtClean="0"/>
                  <a:t>  </a:t>
                </a:r>
                <a:endParaRPr lang="tr-TR" dirty="0"/>
              </a:p>
            </p:txBody>
          </p:sp>
        </mc:Choice>
        <mc:Fallback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17032"/>
                <a:ext cx="3420380" cy="1532664"/>
              </a:xfrm>
              <a:prstGeom prst="rect">
                <a:avLst/>
              </a:prstGeom>
              <a:blipFill rotWithShape="1">
                <a:blip r:embed="rId2"/>
                <a:stretch>
                  <a:fillRect l="-9" t="-25" r="-1951" b="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</a:fld>
            <a:r>
              <a:rPr lang="tr-TR" dirty="0" smtClean="0"/>
              <a:t>/26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7851</Words>
  <Application>WPS Presentation</Application>
  <PresentationFormat>Ekran Gösterisi (4:3)</PresentationFormat>
  <Paragraphs>1196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SimSun</vt:lpstr>
      <vt:lpstr>Wingdings</vt:lpstr>
      <vt:lpstr>Times New Roman</vt:lpstr>
      <vt:lpstr>Tahoma</vt:lpstr>
      <vt:lpstr>Cambria Math</vt:lpstr>
      <vt:lpstr>Times New Roman</vt:lpstr>
      <vt:lpstr>Calibri</vt:lpstr>
      <vt:lpstr>Microsoft YaHei</vt:lpstr>
      <vt:lpstr>Arial Unicode MS</vt:lpstr>
      <vt:lpstr>Cambria Math</vt:lpstr>
      <vt:lpstr>Ofis Teması</vt:lpstr>
      <vt:lpstr>YAĞMURLAMA SULAMA YÖNTEMİ PROJELENDİRİLMESİ</vt:lpstr>
      <vt:lpstr>Verilenler;</vt:lpstr>
      <vt:lpstr>PowerPoint 演示文稿</vt:lpstr>
      <vt:lpstr>PowerPoint 演示文稿</vt:lpstr>
      <vt:lpstr>Alternatif yağmurlama başlıklarının teknik özellikleri; </vt:lpstr>
      <vt:lpstr>Alternatif boru çapları maliyeti.  </vt:lpstr>
      <vt:lpstr>ÇÖZÜM AŞAMALARI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tugce adanali</dc:creator>
  <cp:lastModifiedBy>nurdan</cp:lastModifiedBy>
  <cp:revision>72</cp:revision>
  <dcterms:created xsi:type="dcterms:W3CDTF">2021-10-25T07:54:00Z</dcterms:created>
  <dcterms:modified xsi:type="dcterms:W3CDTF">2023-01-03T07:36:57Z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9320E938EC06461A9367704FA81CB2A4</vt:lpwstr>
  </property>
  <property fmtid="{D5CDD505-2E9C-101B-9397-08002B2CF9AE}" pid="3" name="KSOProductBuildVer">
    <vt:lpwstr>1033-11.2.0.11440</vt:lpwstr>
  </property>
</Properties>
</file>